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2"/>
  </p:notesMasterIdLst>
  <p:sldIdLst>
    <p:sldId id="258" r:id="rId2"/>
    <p:sldId id="277" r:id="rId3"/>
    <p:sldId id="259" r:id="rId4"/>
    <p:sldId id="260" r:id="rId5"/>
    <p:sldId id="261" r:id="rId6"/>
    <p:sldId id="262" r:id="rId7"/>
    <p:sldId id="263" r:id="rId8"/>
    <p:sldId id="264" r:id="rId9"/>
    <p:sldId id="279" r:id="rId10"/>
    <p:sldId id="278" r:id="rId11"/>
    <p:sldId id="265" r:id="rId12"/>
    <p:sldId id="276" r:id="rId13"/>
    <p:sldId id="267" r:id="rId14"/>
    <p:sldId id="268" r:id="rId15"/>
    <p:sldId id="269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Raleway" pitchFamily="2" charset="77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8"/>
    <p:restoredTop sz="94719"/>
  </p:normalViewPr>
  <p:slideViewPr>
    <p:cSldViewPr snapToGrid="0">
      <p:cViewPr varScale="1">
        <p:scale>
          <a:sx n="198" d="100"/>
          <a:sy n="198" d="100"/>
        </p:scale>
        <p:origin x="2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65a3c8717c_6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65a3c8717c_6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65a3c8717c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65a3c8717c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995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65a3c8717c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65a3c8717c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65a3c8717c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65a3c8717c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9765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65a3c8717c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65a3c8717c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65a3c8717c_2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65a3c8717c_2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65a3c8717c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65a3c8717c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65a3c8717c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65a3c8717c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65a3c8717c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65a3c8717c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65a3c8717c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65a3c8717c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65a3c8717c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65a3c8717c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12803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65a3c8717c_1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65a3c8717c_1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65a3c8717c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65a3c8717c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65a3c8717c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65a3c8717c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65a3c8717c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65a3c8717c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65a3c8717c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65a3c8717c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65a3c871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65a3c871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65a3c871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65a3c871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3352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dev0914sharma/car-purchasing-mode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9"/>
          <p:cNvPicPr preferRelativeResize="0"/>
          <p:nvPr/>
        </p:nvPicPr>
        <p:blipFill rotWithShape="1">
          <a:blip r:embed="rId3">
            <a:alphaModFix amt="60000"/>
          </a:blip>
          <a:srcRect t="24006"/>
          <a:stretch/>
        </p:blipFill>
        <p:spPr>
          <a:xfrm>
            <a:off x="0" y="508849"/>
            <a:ext cx="9144000" cy="46346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9"/>
          <p:cNvSpPr txBox="1">
            <a:spLocks noGrp="1"/>
          </p:cNvSpPr>
          <p:nvPr>
            <p:ph type="ctrTitle"/>
          </p:nvPr>
        </p:nvSpPr>
        <p:spPr>
          <a:xfrm>
            <a:off x="150225" y="3988100"/>
            <a:ext cx="5355000" cy="14469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Car price prediction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: Linear Algebra for Data Science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title"/>
          </p:nvPr>
        </p:nvSpPr>
        <p:spPr>
          <a:xfrm>
            <a:off x="504755" y="1328350"/>
            <a:ext cx="3701400" cy="10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Correlation </a:t>
            </a:r>
            <a:br>
              <a:rPr lang="en-US" dirty="0"/>
            </a:br>
            <a:r>
              <a:rPr lang="en-US" dirty="0"/>
              <a:t>Heat Map</a:t>
            </a:r>
            <a:endParaRPr dirty="0"/>
          </a:p>
        </p:txBody>
      </p:sp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6519E228-3478-DAA6-E096-AA60FEAA84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739" y="903951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036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title"/>
          </p:nvPr>
        </p:nvSpPr>
        <p:spPr>
          <a:xfrm>
            <a:off x="472950" y="1328350"/>
            <a:ext cx="3701400" cy="10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Correlation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between X and Y</a:t>
            </a:r>
            <a:endParaRPr/>
          </a:p>
        </p:txBody>
      </p:sp>
      <p:pic>
        <p:nvPicPr>
          <p:cNvPr id="196" name="Google Shape;19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4350" y="509425"/>
            <a:ext cx="4724925" cy="450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6"/>
          <p:cNvSpPr/>
          <p:nvPr/>
        </p:nvSpPr>
        <p:spPr>
          <a:xfrm>
            <a:off x="4223250" y="3968550"/>
            <a:ext cx="2062500" cy="9861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sp>
        <p:nvSpPr>
          <p:cNvPr id="198" name="Google Shape;198;p26"/>
          <p:cNvSpPr/>
          <p:nvPr/>
        </p:nvSpPr>
        <p:spPr>
          <a:xfrm>
            <a:off x="7099008" y="3985050"/>
            <a:ext cx="862800" cy="9531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title"/>
          </p:nvPr>
        </p:nvSpPr>
        <p:spPr>
          <a:xfrm>
            <a:off x="472950" y="1328350"/>
            <a:ext cx="3701400" cy="10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Correlation of </a:t>
            </a:r>
            <a:br>
              <a:rPr lang="en" dirty="0"/>
            </a:br>
            <a:r>
              <a:rPr lang="en" dirty="0"/>
              <a:t>3 linear features</a:t>
            </a:r>
            <a:endParaRPr dirty="0"/>
          </a:p>
        </p:txBody>
      </p:sp>
      <p:pic>
        <p:nvPicPr>
          <p:cNvPr id="2" name="Google Shape;196;p26">
            <a:extLst>
              <a:ext uri="{FF2B5EF4-FFF2-40B4-BE49-F238E27FC236}">
                <a16:creationId xmlns:a16="http://schemas.microsoft.com/office/drawing/2014/main" id="{CD03E911-F995-02F0-B200-77B07D0D802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61747" t="76489" r="18724" b="625"/>
          <a:stretch/>
        </p:blipFill>
        <p:spPr>
          <a:xfrm>
            <a:off x="5652361" y="2732751"/>
            <a:ext cx="1633951" cy="1824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96;p26">
            <a:extLst>
              <a:ext uri="{FF2B5EF4-FFF2-40B4-BE49-F238E27FC236}">
                <a16:creationId xmlns:a16="http://schemas.microsoft.com/office/drawing/2014/main" id="{19A42001-BF1D-5F20-C76D-0921D2DE558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75962" r="55356"/>
          <a:stretch/>
        </p:blipFill>
        <p:spPr>
          <a:xfrm>
            <a:off x="4572000" y="785575"/>
            <a:ext cx="3794674" cy="19471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5936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title"/>
          </p:nvPr>
        </p:nvSpPr>
        <p:spPr>
          <a:xfrm>
            <a:off x="727650" y="12266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Regression plots for 3 linear features</a:t>
            </a:r>
            <a:endParaRPr/>
          </a:p>
        </p:txBody>
      </p:sp>
      <p:sp>
        <p:nvSpPr>
          <p:cNvPr id="212" name="Google Shape;212;p28"/>
          <p:cNvSpPr txBox="1"/>
          <p:nvPr/>
        </p:nvSpPr>
        <p:spPr>
          <a:xfrm>
            <a:off x="948050" y="4216675"/>
            <a:ext cx="7496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Therefore, looking from the plots, we can see that there are mainly 3 features that look linear and can be used to train the model. </a:t>
            </a:r>
            <a:r>
              <a:rPr lang="en" sz="1200" b="1" i="1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Age</a:t>
            </a:r>
            <a:r>
              <a:rPr lang="en" sz="1200" b="1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 sz="1200" b="1" i="1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Net Worth</a:t>
            </a:r>
            <a:r>
              <a:rPr lang="en" sz="1200" b="1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" sz="1200" b="1" i="1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Annual Salary</a:t>
            </a:r>
            <a:r>
              <a:rPr lang="en" sz="1200" b="1">
                <a:solidFill>
                  <a:srgbClr val="212121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รูปภาพ 1">
            <a:extLst>
              <a:ext uri="{FF2B5EF4-FFF2-40B4-BE49-F238E27FC236}">
                <a16:creationId xmlns:a16="http://schemas.microsoft.com/office/drawing/2014/main" id="{F9A50624-D553-E8AE-207A-8BD1A6B4C3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1" b="2385"/>
          <a:stretch/>
        </p:blipFill>
        <p:spPr>
          <a:xfrm>
            <a:off x="1801368" y="1761874"/>
            <a:ext cx="5542902" cy="25266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7650" y="12759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Standardize and Split Data  </a:t>
            </a:r>
            <a:endParaRPr sz="2600"/>
          </a:p>
        </p:txBody>
      </p:sp>
      <p:pic>
        <p:nvPicPr>
          <p:cNvPr id="218" name="Google Shape;21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1900" y="1995150"/>
            <a:ext cx="6140200" cy="261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0"/>
          <p:cNvPicPr preferRelativeResize="0"/>
          <p:nvPr/>
        </p:nvPicPr>
        <p:blipFill rotWithShape="1">
          <a:blip r:embed="rId3">
            <a:alphaModFix amt="35000"/>
          </a:blip>
          <a:srcRect l="7760" r="32951"/>
          <a:stretch/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0"/>
          <p:cNvSpPr txBox="1">
            <a:spLocks noGrp="1"/>
          </p:cNvSpPr>
          <p:nvPr>
            <p:ph type="title"/>
          </p:nvPr>
        </p:nvSpPr>
        <p:spPr>
          <a:xfrm>
            <a:off x="0" y="1310225"/>
            <a:ext cx="4572000" cy="19074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lt1"/>
                </a:solidFill>
              </a:rPr>
              <a:t>Import Linear Regression model + train data</a:t>
            </a:r>
            <a:endParaRPr sz="3700" b="0">
              <a:solidFill>
                <a:schemeClr val="lt1"/>
              </a:solidFill>
            </a:endParaRPr>
          </a:p>
        </p:txBody>
      </p:sp>
      <p:pic>
        <p:nvPicPr>
          <p:cNvPr id="225" name="Google Shape;225;p30"/>
          <p:cNvPicPr preferRelativeResize="0"/>
          <p:nvPr/>
        </p:nvPicPr>
        <p:blipFill rotWithShape="1">
          <a:blip r:embed="rId4">
            <a:alphaModFix/>
          </a:blip>
          <a:srcRect l="4971" t="44579" r="71635" b="35240"/>
          <a:stretch/>
        </p:blipFill>
        <p:spPr>
          <a:xfrm>
            <a:off x="5115275" y="1693274"/>
            <a:ext cx="3620875" cy="175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2"/>
          <p:cNvSpPr txBox="1">
            <a:spLocks noGrp="1"/>
          </p:cNvSpPr>
          <p:nvPr>
            <p:ph type="title"/>
          </p:nvPr>
        </p:nvSpPr>
        <p:spPr>
          <a:xfrm>
            <a:off x="727650" y="12759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Get all coefficients from the trained model </a:t>
            </a:r>
            <a:endParaRPr sz="2600"/>
          </a:p>
        </p:txBody>
      </p:sp>
      <p:pic>
        <p:nvPicPr>
          <p:cNvPr id="237" name="Google Shape;237;p32"/>
          <p:cNvPicPr preferRelativeResize="0"/>
          <p:nvPr/>
        </p:nvPicPr>
        <p:blipFill rotWithShape="1">
          <a:blip r:embed="rId3">
            <a:alphaModFix/>
          </a:blip>
          <a:srcRect l="570" r="-569" b="11551"/>
          <a:stretch/>
        </p:blipFill>
        <p:spPr>
          <a:xfrm>
            <a:off x="2080400" y="1922500"/>
            <a:ext cx="4983200" cy="267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regression equation</a:t>
            </a:r>
            <a:endParaRPr/>
          </a:p>
        </p:txBody>
      </p:sp>
      <p:sp>
        <p:nvSpPr>
          <p:cNvPr id="243" name="Google Shape;243;p33"/>
          <p:cNvSpPr txBox="1">
            <a:spLocks noGrp="1"/>
          </p:cNvSpPr>
          <p:nvPr>
            <p:ph type="body" idx="1"/>
          </p:nvPr>
        </p:nvSpPr>
        <p:spPr>
          <a:xfrm>
            <a:off x="995225" y="3340450"/>
            <a:ext cx="5570700" cy="13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`Age` goes up by 1 unit,  the car price will also go up by 0.62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`Annual Salary` goes up by 1 unit,  the car price will also go up by 0.61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`Net worth` goes up by 1 unit,  the car price will also go up by 0.47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44" name="Google Shape;24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5201" y="2466088"/>
            <a:ext cx="7157176" cy="26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 the outcome with test data  + Calculate error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0" name="Google Shape;25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388" y="2459799"/>
            <a:ext cx="7211175" cy="216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5"/>
          <p:cNvSpPr txBox="1">
            <a:spLocks noGrp="1"/>
          </p:cNvSpPr>
          <p:nvPr>
            <p:ph type="title"/>
          </p:nvPr>
        </p:nvSpPr>
        <p:spPr>
          <a:xfrm>
            <a:off x="727650" y="1594175"/>
            <a:ext cx="7688700" cy="10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" sz="2800" dirty="0"/>
              <a:t>From the RMSE result, our model in general can be wrong by </a:t>
            </a:r>
            <a:r>
              <a:rPr lang="en-US" sz="2800" b="1" i="0" u="none" strike="noStrike" dirty="0">
                <a:solidFill>
                  <a:srgbClr val="1A1A1A"/>
                </a:solidFill>
                <a:effectLst/>
                <a:latin typeface="Raleway" pitchFamily="2" charset="77"/>
              </a:rPr>
              <a:t>0.024 (std.) ( around 44,000 dollars off ) </a:t>
            </a:r>
            <a:br>
              <a:rPr lang="en-US" b="0" dirty="0">
                <a:effectLst/>
              </a:rPr>
            </a:br>
            <a:br>
              <a:rPr lang="en-US" dirty="0"/>
            </a:b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720425" y="1223850"/>
            <a:ext cx="3701400" cy="1082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Source Code</a:t>
            </a:r>
            <a:endParaRPr dirty="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159" name="Google Shape;159;p20"/>
          <p:cNvSpPr txBox="1"/>
          <p:nvPr/>
        </p:nvSpPr>
        <p:spPr>
          <a:xfrm>
            <a:off x="1855915" y="3593022"/>
            <a:ext cx="6669000" cy="40007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https://</a:t>
            </a:r>
            <a:r>
              <a:rPr lang="en-US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github.com</a:t>
            </a:r>
            <a:r>
              <a:rPr lang="en-US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/</a:t>
            </a:r>
            <a:r>
              <a:rPr lang="en-US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natthawit-jan</a:t>
            </a:r>
            <a:r>
              <a:rPr lang="en-US" dirty="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/</a:t>
            </a:r>
            <a:r>
              <a:rPr lang="en-US" dirty="0" err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car_price_prediction_proj</a:t>
            </a:r>
            <a:endParaRPr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A438B8-49B5-14F6-B99C-96E04C577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3235" y="1985393"/>
            <a:ext cx="1537180" cy="153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686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36"/>
          <p:cNvPicPr preferRelativeResize="0"/>
          <p:nvPr/>
        </p:nvPicPr>
        <p:blipFill rotWithShape="1">
          <a:blip r:embed="rId3">
            <a:alphaModFix amt="28000"/>
          </a:blip>
          <a:srcRect r="43876"/>
          <a:stretch/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6"/>
          <p:cNvSpPr txBox="1">
            <a:spLocks noGrp="1"/>
          </p:cNvSpPr>
          <p:nvPr>
            <p:ph type="title"/>
          </p:nvPr>
        </p:nvSpPr>
        <p:spPr>
          <a:xfrm>
            <a:off x="128600" y="1353375"/>
            <a:ext cx="3995400" cy="10449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</a:rPr>
              <a:t>ANOVA TABLE</a:t>
            </a:r>
            <a:endParaRPr sz="27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solidFill>
                  <a:schemeClr val="lt1"/>
                </a:solidFill>
              </a:rPr>
              <a:t>(Analysis of Variance)</a:t>
            </a:r>
            <a:endParaRPr sz="2700">
              <a:solidFill>
                <a:schemeClr val="lt1"/>
              </a:solidFill>
            </a:endParaRPr>
          </a:p>
        </p:txBody>
      </p:sp>
      <p:pic>
        <p:nvPicPr>
          <p:cNvPr id="262" name="Google Shape;262;p36"/>
          <p:cNvPicPr preferRelativeResize="0"/>
          <p:nvPr/>
        </p:nvPicPr>
        <p:blipFill rotWithShape="1">
          <a:blip r:embed="rId4">
            <a:alphaModFix/>
          </a:blip>
          <a:srcRect r="13307"/>
          <a:stretch/>
        </p:blipFill>
        <p:spPr>
          <a:xfrm>
            <a:off x="4888800" y="207837"/>
            <a:ext cx="3954902" cy="484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720425" y="1223850"/>
            <a:ext cx="3701400" cy="1082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Data</a:t>
            </a:r>
            <a:endParaRPr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1336800" y="1974050"/>
            <a:ext cx="64704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latin typeface="Raleway"/>
                <a:ea typeface="Raleway"/>
                <a:cs typeface="Raleway"/>
                <a:sym typeface="Raleway"/>
              </a:rPr>
              <a:t>An automobile company wants to </a:t>
            </a:r>
            <a:r>
              <a:rPr lang="en" sz="1500" b="1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predict the car price</a:t>
            </a:r>
            <a:r>
              <a:rPr lang="en" sz="1500" b="1">
                <a:latin typeface="Raleway"/>
                <a:ea typeface="Raleway"/>
                <a:cs typeface="Raleway"/>
                <a:sym typeface="Raleway"/>
              </a:rPr>
              <a:t> that the customers are willing to pay for a new car. </a:t>
            </a:r>
            <a:endParaRPr sz="15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FF0000"/>
                </a:solidFill>
                <a:latin typeface="Raleway"/>
                <a:ea typeface="Raleway"/>
                <a:cs typeface="Raleway"/>
                <a:sym typeface="Raleway"/>
              </a:rPr>
              <a:t>Given a few customer features</a:t>
            </a:r>
            <a:r>
              <a:rPr lang="en" sz="1500" b="1">
                <a:latin typeface="Raleway"/>
                <a:ea typeface="Raleway"/>
                <a:cs typeface="Raleway"/>
                <a:sym typeface="Raleway"/>
              </a:rPr>
              <a:t> such as age, annual salary and net worth, we can build a linear regression model to predict the expected car price.  </a:t>
            </a:r>
            <a:endParaRPr sz="15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9" name="Google Shape;159;p20"/>
          <p:cNvSpPr txBox="1"/>
          <p:nvPr/>
        </p:nvSpPr>
        <p:spPr>
          <a:xfrm>
            <a:off x="2358575" y="4372250"/>
            <a:ext cx="6669000" cy="615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Data Source: </a:t>
            </a:r>
            <a:r>
              <a:rPr lang="en">
                <a:solidFill>
                  <a:schemeClr val="dk2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https://www.kaggle.com/datasets/dev0914sharma/car-purchasing-model</a:t>
            </a:r>
            <a:r>
              <a:rPr lang="en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>
            <a:spLocks noGrp="1"/>
          </p:cNvSpPr>
          <p:nvPr>
            <p:ph type="title"/>
          </p:nvPr>
        </p:nvSpPr>
        <p:spPr>
          <a:xfrm>
            <a:off x="727650" y="11983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 Library</a:t>
            </a:r>
            <a:endParaRPr/>
          </a:p>
        </p:txBody>
      </p:sp>
      <p:pic>
        <p:nvPicPr>
          <p:cNvPr id="2" name="รูปภาพ 1" descr="รูปภาพประกอบด้วย ข้อความ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F75B7BC4-E3AE-BED2-32CE-07041584A8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30" t="16727" r="40117" b="31598"/>
          <a:stretch/>
        </p:blipFill>
        <p:spPr>
          <a:xfrm>
            <a:off x="641131" y="1929547"/>
            <a:ext cx="7938511" cy="19241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 Data</a:t>
            </a:r>
            <a:endParaRPr/>
          </a:p>
        </p:txBody>
      </p:sp>
      <p:pic>
        <p:nvPicPr>
          <p:cNvPr id="2" name="รูปภาพ 1" descr="รูปภาพประกอบด้วย โต๊ะ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452B79F0-E2B7-FEFA-669E-D085D12E6F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974859"/>
            <a:ext cx="7772400" cy="26295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>
            <a:spLocks noGrp="1"/>
          </p:cNvSpPr>
          <p:nvPr>
            <p:ph type="title"/>
          </p:nvPr>
        </p:nvSpPr>
        <p:spPr>
          <a:xfrm>
            <a:off x="727650" y="123456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Check Data Missing</a:t>
            </a:r>
            <a:endParaRPr dirty="0"/>
          </a:p>
        </p:txBody>
      </p:sp>
      <p:pic>
        <p:nvPicPr>
          <p:cNvPr id="2" name="รูปภาพ 1" descr="รูปภาพประกอบด้วย โต๊ะ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410633AB-DBE8-24A9-9AD6-9451AB482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0435" y="1853850"/>
            <a:ext cx="4723130" cy="31827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>
            <a:spLocks noGrp="1"/>
          </p:cNvSpPr>
          <p:nvPr>
            <p:ph type="title"/>
          </p:nvPr>
        </p:nvSpPr>
        <p:spPr>
          <a:xfrm>
            <a:off x="727650" y="1174450"/>
            <a:ext cx="5722800" cy="12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Exploratory Data Analysis 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(EDA)</a:t>
            </a:r>
            <a:endParaRPr/>
          </a:p>
        </p:txBody>
      </p:sp>
      <p:pic>
        <p:nvPicPr>
          <p:cNvPr id="2" name="รูปภาพ 1" descr="รูปภาพประกอบด้วย โต๊ะ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F491E003-EF82-D30E-FB8B-04E49586A9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78" r="1387" b="4095"/>
          <a:stretch/>
        </p:blipFill>
        <p:spPr>
          <a:xfrm>
            <a:off x="1251760" y="2182682"/>
            <a:ext cx="6640479" cy="2798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title"/>
          </p:nvPr>
        </p:nvSpPr>
        <p:spPr>
          <a:xfrm>
            <a:off x="727650" y="12479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190" name="Google Shape;190;p25"/>
          <p:cNvSpPr txBox="1"/>
          <p:nvPr/>
        </p:nvSpPr>
        <p:spPr>
          <a:xfrm>
            <a:off x="1040025" y="3877075"/>
            <a:ext cx="64383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21212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Rename the column of gender to </a:t>
            </a:r>
            <a:r>
              <a:rPr lang="en" sz="1100" dirty="0" err="1">
                <a:solidFill>
                  <a:srgbClr val="21212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is_male</a:t>
            </a:r>
            <a:r>
              <a:rPr lang="en" sz="1100" dirty="0">
                <a:solidFill>
                  <a:srgbClr val="21212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, where 1 indicates male and female otherwise</a:t>
            </a:r>
            <a:endParaRPr sz="1300" dirty="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" name="รูปภาพ 1" descr="รูปภาพประกอบด้วย โต๊ะ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3B5A7FFF-24B0-8009-FDC2-0BC59F118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842763"/>
            <a:ext cx="7772400" cy="19746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title"/>
          </p:nvPr>
        </p:nvSpPr>
        <p:spPr>
          <a:xfrm>
            <a:off x="727650" y="12479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Preparation (remove columns)</a:t>
            </a:r>
            <a:br>
              <a:rPr lang="en" dirty="0"/>
            </a:br>
            <a:endParaRPr dirty="0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915ED893-22C9-758D-B330-041B919C8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463" y="1888288"/>
            <a:ext cx="6133722" cy="2554747"/>
          </a:xfrm>
          <a:prstGeom prst="rect">
            <a:avLst/>
          </a:prstGeom>
        </p:spPr>
      </p:pic>
      <p:sp>
        <p:nvSpPr>
          <p:cNvPr id="5" name="Google Shape;190;p25">
            <a:extLst>
              <a:ext uri="{FF2B5EF4-FFF2-40B4-BE49-F238E27FC236}">
                <a16:creationId xmlns:a16="http://schemas.microsoft.com/office/drawing/2014/main" id="{C7AEE6F8-2149-4628-B010-62523EB0B78C}"/>
              </a:ext>
            </a:extLst>
          </p:cNvPr>
          <p:cNvSpPr txBox="1"/>
          <p:nvPr/>
        </p:nvSpPr>
        <p:spPr>
          <a:xfrm>
            <a:off x="1450174" y="4551606"/>
            <a:ext cx="64383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i="1" dirty="0">
                <a:solidFill>
                  <a:srgbClr val="8C8C8C"/>
                </a:solidFill>
                <a:effectLst/>
              </a:rPr>
              <a:t>Drop Country, Customer Name and Customer e-mail columns</a:t>
            </a:r>
            <a:endParaRPr sz="1300" dirty="0"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10423808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322</Words>
  <Application>Microsoft Macintosh PowerPoint</Application>
  <PresentationFormat>On-screen Show (16:9)</PresentationFormat>
  <Paragraphs>38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Lato</vt:lpstr>
      <vt:lpstr>Roboto</vt:lpstr>
      <vt:lpstr>Raleway</vt:lpstr>
      <vt:lpstr>Arial</vt:lpstr>
      <vt:lpstr>Streamline</vt:lpstr>
      <vt:lpstr>Car price prediction : Linear Algebra for Data Science</vt:lpstr>
      <vt:lpstr>Source Code</vt:lpstr>
      <vt:lpstr>Data</vt:lpstr>
      <vt:lpstr>Import Library</vt:lpstr>
      <vt:lpstr>Import Data</vt:lpstr>
      <vt:lpstr>Check Data Missing</vt:lpstr>
      <vt:lpstr>Exploratory Data Analysis  (EDA)</vt:lpstr>
      <vt:lpstr>Data Preparation</vt:lpstr>
      <vt:lpstr>Data Preparation (remove columns) </vt:lpstr>
      <vt:lpstr>Correlation  Heat Map</vt:lpstr>
      <vt:lpstr>Finding Correlation  between X and Y</vt:lpstr>
      <vt:lpstr>Correlation of  3 linear features</vt:lpstr>
      <vt:lpstr>Regression plots for 3 linear features</vt:lpstr>
      <vt:lpstr>Standardize and Split Data  </vt:lpstr>
      <vt:lpstr>Import Linear Regression model + train data</vt:lpstr>
      <vt:lpstr>Get all coefficients from the trained model </vt:lpstr>
      <vt:lpstr>The regression equation</vt:lpstr>
      <vt:lpstr>Predict the outcome with test data  + Calculate error  </vt:lpstr>
      <vt:lpstr>From the RMSE result, our model in general can be wrong by 0.024 (std.) ( around 44,000 dollars off )   </vt:lpstr>
      <vt:lpstr>ANOVA TABLE (Analysis of Variance)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price prediction : Linear Algebra for Data Science</dc:title>
  <cp:lastModifiedBy>NATTHAWIT JANJAROEN</cp:lastModifiedBy>
  <cp:revision>9</cp:revision>
  <dcterms:modified xsi:type="dcterms:W3CDTF">2022-10-14T16:49:24Z</dcterms:modified>
</cp:coreProperties>
</file>